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73" r:id="rId11"/>
    <p:sldId id="274" r:id="rId12"/>
    <p:sldId id="272" r:id="rId13"/>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680" y="6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19.12.2019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19.12.2019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19.12.2019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19.12.2019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19.12.2019</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t>Globalization and Development of the Modern World</a:t>
            </a:r>
            <a:endParaRPr lang="ru-RU" sz="2800" b="1" dirty="0">
              <a:latin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Autofit/>
          </a:bodyPr>
          <a:lstStyle/>
          <a:p>
            <a:r>
              <a:rPr lang="en-US" sz="2800" b="1" dirty="0">
                <a:latin typeface="Arial" panose="020B0604020202020204" pitchFamily="34" charset="0"/>
                <a:cs typeface="Arial" panose="020B0604020202020204" pitchFamily="34" charset="0"/>
              </a:rPr>
              <a:t>Strategies to manage sustainability</a:t>
            </a:r>
            <a:endParaRPr lang="en-US" sz="28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pic>
        <p:nvPicPr>
          <p:cNvPr id="6"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662" y="942156"/>
            <a:ext cx="5607195" cy="3939130"/>
          </a:xfrm>
          <a:prstGeom prst="rect">
            <a:avLst/>
          </a:prstGeom>
        </p:spPr>
      </p:pic>
    </p:spTree>
    <p:extLst>
      <p:ext uri="{BB962C8B-B14F-4D97-AF65-F5344CB8AC3E}">
        <p14:creationId xmlns:p14="http://schemas.microsoft.com/office/powerpoint/2010/main" val="2779891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205979"/>
            <a:ext cx="6707088" cy="857250"/>
          </a:xfrm>
        </p:spPr>
        <p:txBody>
          <a:bodyPr>
            <a:normAutofit fontScale="90000"/>
          </a:bodyPr>
          <a:lstStyle/>
          <a:p>
            <a:r>
              <a:rPr lang="en-US" sz="3200" b="1" dirty="0">
                <a:latin typeface="Arial" panose="020B0604020202020204" pitchFamily="34" charset="0"/>
                <a:cs typeface="Arial" panose="020B0604020202020204" pitchFamily="34" charset="0"/>
              </a:rPr>
              <a:t>Sustainability is all about business.</a:t>
            </a:r>
            <a:endParaRPr lang="ru-RU" sz="32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
        <p:nvSpPr>
          <p:cNvPr id="3" name="Прямоугольник 2"/>
          <p:cNvSpPr/>
          <p:nvPr/>
        </p:nvSpPr>
        <p:spPr>
          <a:xfrm>
            <a:off x="467544" y="1563638"/>
            <a:ext cx="8406680" cy="2862322"/>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It </a:t>
            </a:r>
            <a:r>
              <a:rPr lang="en-US" sz="2000" dirty="0">
                <a:latin typeface="Arial" panose="020B0604020202020204" pitchFamily="34" charset="0"/>
                <a:cs typeface="Arial" panose="020B0604020202020204" pitchFamily="34" charset="0"/>
              </a:rPr>
              <a:t>contributes to the following:</a:t>
            </a:r>
          </a:p>
          <a:p>
            <a:r>
              <a:rPr lang="en-US" sz="2000" dirty="0">
                <a:latin typeface="Arial" panose="020B0604020202020204" pitchFamily="34" charset="0"/>
                <a:cs typeface="Arial" panose="020B0604020202020204" pitchFamily="34" charset="0"/>
              </a:rPr>
              <a:t>Revenue increase</a:t>
            </a:r>
          </a:p>
          <a:p>
            <a:r>
              <a:rPr lang="en-US" sz="2000" dirty="0">
                <a:latin typeface="Arial" panose="020B0604020202020204" pitchFamily="34" charset="0"/>
                <a:cs typeface="Arial" panose="020B0604020202020204" pitchFamily="34" charset="0"/>
              </a:rPr>
              <a:t>Reduction of energy expenses</a:t>
            </a:r>
          </a:p>
          <a:p>
            <a:r>
              <a:rPr lang="en-US" sz="2000" dirty="0">
                <a:latin typeface="Arial" panose="020B0604020202020204" pitchFamily="34" charset="0"/>
                <a:cs typeface="Arial" panose="020B0604020202020204" pitchFamily="34" charset="0"/>
              </a:rPr>
              <a:t>Waste reduction</a:t>
            </a:r>
          </a:p>
          <a:p>
            <a:r>
              <a:rPr lang="en-US" sz="2000" dirty="0">
                <a:latin typeface="Arial" panose="020B0604020202020204" pitchFamily="34" charset="0"/>
                <a:cs typeface="Arial" panose="020B0604020202020204" pitchFamily="34" charset="0"/>
              </a:rPr>
              <a:t> Reduction of  materials and water expenses</a:t>
            </a:r>
          </a:p>
          <a:p>
            <a:r>
              <a:rPr lang="en-US" sz="2000" dirty="0">
                <a:latin typeface="Arial" panose="020B0604020202020204" pitchFamily="34" charset="0"/>
                <a:cs typeface="Arial" panose="020B0604020202020204" pitchFamily="34" charset="0"/>
              </a:rPr>
              <a:t> May increase employee productivity, and  reduce attrition expenses </a:t>
            </a:r>
          </a:p>
          <a:p>
            <a:r>
              <a:rPr lang="en-US" sz="2000" dirty="0">
                <a:latin typeface="Arial" panose="020B0604020202020204" pitchFamily="34" charset="0"/>
                <a:cs typeface="Arial" panose="020B0604020202020204" pitchFamily="34" charset="0"/>
              </a:rPr>
              <a:t>May increase efficiency and eliminate redundancy  in the distribution channel</a:t>
            </a:r>
          </a:p>
          <a:p>
            <a:r>
              <a:rPr lang="en-US" sz="2000" dirty="0">
                <a:latin typeface="Arial" panose="020B0604020202020204" pitchFamily="34" charset="0"/>
                <a:cs typeface="Arial" panose="020B0604020202020204" pitchFamily="34" charset="0"/>
              </a:rPr>
              <a:t> Sustainable business practices may attract human capital.</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758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с.</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2. Глобализация и интеграционные процессы в Азиатско-Тихоокеанском регионе (правовое и экономическое исследование). - М.: ИНФРА-М, 2016. - 332 c.</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Andrew Heywood. Global Politics. Macmillan International Higher Education, 2017 – 616 p. </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p.</a:t>
            </a:r>
            <a:r>
              <a:rPr lang="ru-RU" sz="2000" b="1" dirty="0">
                <a:latin typeface="Arial" panose="020B0604020202020204" pitchFamily="34" charset="0"/>
                <a:cs typeface="Arial" panose="020B0604020202020204" pitchFamily="34" charset="0"/>
              </a:rPr>
              <a:t/>
            </a:r>
            <a:br>
              <a:rPr lang="ru-RU"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569660"/>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rPr>
              <a:t>Lecture</a:t>
            </a:r>
            <a:r>
              <a:rPr lang="ru-RU" sz="3200" b="1" dirty="0" smtClean="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7</a:t>
            </a:r>
            <a:endParaRPr lang="ru-RU" sz="3200" b="1" dirty="0">
              <a:solidFill>
                <a:srgbClr val="0070C0"/>
              </a:solidFill>
              <a:latin typeface="Arial" panose="020B0604020202020204" pitchFamily="34" charset="0"/>
            </a:endParaRPr>
          </a:p>
          <a:p>
            <a:r>
              <a:rPr lang="en-US" sz="3200" dirty="0"/>
              <a:t>Globalization and Sustainable Development</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Sustainable </a:t>
            </a:r>
            <a:r>
              <a:rPr lang="en-US" sz="2400" dirty="0">
                <a:latin typeface="Arial" panose="020B0604020202020204" pitchFamily="34" charset="0"/>
                <a:cs typeface="Arial" panose="020B0604020202020204" pitchFamily="34" charset="0"/>
              </a:rPr>
              <a:t>Development and </a:t>
            </a:r>
            <a:r>
              <a:rPr lang="en-US" sz="2400" dirty="0" smtClean="0">
                <a:latin typeface="Arial" panose="020B0604020202020204" pitchFamily="34" charset="0"/>
                <a:cs typeface="Arial" panose="020B0604020202020204" pitchFamily="34" charset="0"/>
              </a:rPr>
              <a:t>Globalization</a:t>
            </a:r>
          </a:p>
          <a:p>
            <a:pPr>
              <a:buFontTx/>
              <a:buChar char="-"/>
            </a:pPr>
            <a:r>
              <a:rPr lang="en-US" sz="2400" dirty="0" smtClean="0">
                <a:latin typeface="Arial" panose="020B0604020202020204" pitchFamily="34" charset="0"/>
                <a:cs typeface="Arial" panose="020B0604020202020204" pitchFamily="34" charset="0"/>
              </a:rPr>
              <a:t>What </a:t>
            </a:r>
            <a:r>
              <a:rPr lang="en-US" sz="2400" dirty="0">
                <a:latin typeface="Arial" panose="020B0604020202020204" pitchFamily="34" charset="0"/>
                <a:cs typeface="Arial" panose="020B0604020202020204" pitchFamily="34" charset="0"/>
              </a:rPr>
              <a:t>is Sustainable </a:t>
            </a:r>
            <a:r>
              <a:rPr lang="en-US" sz="2400" dirty="0" smtClean="0">
                <a:latin typeface="Arial" panose="020B0604020202020204" pitchFamily="34" charset="0"/>
                <a:cs typeface="Arial" panose="020B0604020202020204" pitchFamily="34" charset="0"/>
              </a:rPr>
              <a:t>Development?</a:t>
            </a:r>
          </a:p>
          <a:p>
            <a:pPr>
              <a:buFontTx/>
              <a:buChar char="-"/>
            </a:pPr>
            <a:r>
              <a:rPr lang="en-US" sz="2400" dirty="0" smtClean="0">
                <a:latin typeface="Arial" panose="020B0604020202020204" pitchFamily="34" charset="0"/>
                <a:cs typeface="Arial" panose="020B0604020202020204" pitchFamily="34" charset="0"/>
              </a:rPr>
              <a:t>Value </a:t>
            </a:r>
            <a:r>
              <a:rPr lang="en-US" sz="2400" dirty="0">
                <a:latin typeface="Arial" panose="020B0604020202020204" pitchFamily="34" charset="0"/>
                <a:cs typeface="Arial" panose="020B0604020202020204" pitchFamily="34" charset="0"/>
              </a:rPr>
              <a:t>Chain and </a:t>
            </a:r>
            <a:r>
              <a:rPr lang="en-US" sz="2400" dirty="0" smtClean="0">
                <a:latin typeface="Arial" panose="020B0604020202020204" pitchFamily="34" charset="0"/>
                <a:cs typeface="Arial" panose="020B0604020202020204" pitchFamily="34" charset="0"/>
              </a:rPr>
              <a:t>Sustainability.</a:t>
            </a:r>
          </a:p>
          <a:p>
            <a:pPr>
              <a:buFontTx/>
              <a:buChar char="-"/>
            </a:pPr>
            <a:r>
              <a:rPr lang="en-US" sz="2400" dirty="0" smtClean="0">
                <a:latin typeface="Arial" panose="020B0604020202020204" pitchFamily="34" charset="0"/>
                <a:cs typeface="Arial" panose="020B0604020202020204" pitchFamily="34" charset="0"/>
              </a:rPr>
              <a:t>Strategies </a:t>
            </a:r>
            <a:r>
              <a:rPr lang="en-US" sz="2400" dirty="0">
                <a:latin typeface="Arial" panose="020B0604020202020204" pitchFamily="34" charset="0"/>
                <a:cs typeface="Arial" panose="020B0604020202020204" pitchFamily="34" charset="0"/>
              </a:rPr>
              <a:t>to manage sustainability</a:t>
            </a:r>
          </a:p>
          <a:p>
            <a:pPr>
              <a:buFontTx/>
              <a:buChar char="-"/>
            </a:pPr>
            <a:endParaRPr lang="ru-RU" sz="2400" dirty="0">
              <a:latin typeface="Arial" panose="020B0604020202020204" pitchFamily="34" charset="0"/>
              <a:cs typeface="Arial" panose="020B0604020202020204" pitchFamily="34" charset="0"/>
            </a:endParaRPr>
          </a:p>
          <a:p>
            <a:pPr marL="0" indent="0">
              <a:buNone/>
            </a:pPr>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23010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altLang="x-none" sz="2400" b="1" dirty="0">
                <a:latin typeface="Arial" pitchFamily="34" charset="0"/>
                <a:cs typeface="Arial" pitchFamily="34" charset="0"/>
              </a:rPr>
              <a:t>The purpose of studying the topic </a:t>
            </a:r>
            <a:r>
              <a:rPr lang="ru-RU" altLang="x-none" sz="2400" b="1" dirty="0" smtClean="0">
                <a:latin typeface="Arial" pitchFamily="34" charset="0"/>
                <a:cs typeface="Arial" pitchFamily="34" charset="0"/>
              </a:rPr>
              <a:t>:</a:t>
            </a:r>
            <a:endParaRPr lang="ru-RU" sz="2400" b="1" dirty="0">
              <a:latin typeface="Arial" pitchFamily="34" charset="0"/>
              <a:cs typeface="Arial" pitchFamily="34" charset="0"/>
            </a:endParaRPr>
          </a:p>
        </p:txBody>
      </p:sp>
      <p:sp>
        <p:nvSpPr>
          <p:cNvPr id="3" name="Объект 2"/>
          <p:cNvSpPr>
            <a:spLocks noGrp="1"/>
          </p:cNvSpPr>
          <p:nvPr>
            <p:ph idx="1"/>
          </p:nvPr>
        </p:nvSpPr>
        <p:spPr>
          <a:xfrm>
            <a:off x="1619672" y="1200151"/>
            <a:ext cx="7067128" cy="3394472"/>
          </a:xfrm>
        </p:spPr>
        <p:txBody>
          <a:bodyPr>
            <a:normAutofit/>
          </a:bodyPr>
          <a:lstStyle/>
          <a:p>
            <a:pPr marL="0" lvl="0" indent="0">
              <a:buNone/>
            </a:pPr>
            <a:r>
              <a:rPr lang="ru-RU" sz="2400" dirty="0">
                <a:latin typeface="Arial" pitchFamily="34" charset="0"/>
                <a:cs typeface="Arial" pitchFamily="34" charset="0"/>
              </a:rPr>
              <a:t>	</a:t>
            </a:r>
            <a:r>
              <a:rPr lang="en-US" sz="2400" dirty="0">
                <a:latin typeface="Arial" pitchFamily="34" charset="0"/>
                <a:cs typeface="Arial" pitchFamily="34" charset="0"/>
              </a:rPr>
              <a:t> To </a:t>
            </a:r>
            <a:r>
              <a:rPr lang="en-US" sz="2400" dirty="0" smtClean="0">
                <a:latin typeface="Arial" pitchFamily="34" charset="0"/>
                <a:cs typeface="Arial" pitchFamily="34" charset="0"/>
              </a:rPr>
              <a:t>learn</a:t>
            </a:r>
            <a:r>
              <a:rPr lang="ru-RU" sz="2400" dirty="0" smtClean="0">
                <a:latin typeface="Arial" pitchFamily="34" charset="0"/>
                <a:cs typeface="Arial" pitchFamily="34" charset="0"/>
              </a:rPr>
              <a:t>: </a:t>
            </a:r>
            <a:endParaRPr lang="en-US"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meaning of globalization</a:t>
            </a:r>
            <a:r>
              <a:rPr lang="ru-RU" sz="2400" dirty="0" smtClean="0">
                <a:latin typeface="Arial" pitchFamily="34" charset="0"/>
                <a:cs typeface="Arial" pitchFamily="34" charset="0"/>
              </a:rPr>
              <a:t>;</a:t>
            </a:r>
            <a:endParaRPr lang="en-US" sz="2400" dirty="0" smtClean="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causes of globalization;</a:t>
            </a:r>
            <a:endParaRPr lang=""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effects of globalization to the world.</a:t>
            </a:r>
            <a:endParaRPr lang="en-US" sz="24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90712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fontScale="90000"/>
          </a:bodyPr>
          <a:lstStyle/>
          <a:p>
            <a:r>
              <a:rPr lang="en-US" sz="2800" b="1" dirty="0">
                <a:latin typeface="Arial" panose="020B0604020202020204" pitchFamily="34" charset="0"/>
                <a:cs typeface="Arial" panose="020B0604020202020204" pitchFamily="34" charset="0"/>
              </a:rPr>
              <a:t>Sustainable Development and Globalization</a:t>
            </a:r>
          </a:p>
        </p:txBody>
      </p:sp>
      <p:sp>
        <p:nvSpPr>
          <p:cNvPr id="3" name="Объект 2"/>
          <p:cNvSpPr>
            <a:spLocks noGrp="1"/>
          </p:cNvSpPr>
          <p:nvPr>
            <p:ph idx="1"/>
          </p:nvPr>
        </p:nvSpPr>
        <p:spPr>
          <a:xfrm>
            <a:off x="2051720" y="1200151"/>
            <a:ext cx="6840760" cy="3394472"/>
          </a:xfrm>
        </p:spPr>
        <p:txBody>
          <a:bodyPr>
            <a:normAutofit fontScale="92500"/>
          </a:bodyPr>
          <a:lstStyle/>
          <a:p>
            <a:pPr marL="457200" lvl="1" indent="0">
              <a:buNone/>
            </a:pPr>
            <a:r>
              <a:rPr lang="en-US" dirty="0"/>
              <a:t>The </a:t>
            </a:r>
            <a:r>
              <a:rPr lang="en-US" dirty="0" err="1"/>
              <a:t>Brundtland</a:t>
            </a:r>
            <a:r>
              <a:rPr lang="en-US" dirty="0"/>
              <a:t> Commission UN  Report, described sustainable development as, </a:t>
            </a:r>
            <a:r>
              <a:rPr lang="en-US" dirty="0">
                <a:solidFill>
                  <a:srgbClr val="FF0000"/>
                </a:solidFill>
              </a:rPr>
              <a:t>"development that meets the needs of the present without compromising the ability of future generations to meet their own needs</a:t>
            </a:r>
            <a:r>
              <a:rPr lang="en-US" dirty="0"/>
              <a:t>". This desire to grow without damaging future generations' prospects is becoming more and more central to business philosophies.</a:t>
            </a:r>
            <a:endParaRPr lang="en-US"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087218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92546"/>
            <a:ext cx="6563072" cy="1235497"/>
          </a:xfrm>
        </p:spPr>
        <p:txBody>
          <a:bodyPr>
            <a:noAutofit/>
          </a:bodyPr>
          <a:lstStyle/>
          <a:p>
            <a:r>
              <a:rPr lang="ru-RU" sz="1050" b="1" dirty="0">
                <a:latin typeface="Arial" panose="020B0604020202020204" pitchFamily="34" charset="0"/>
                <a:cs typeface="Arial" panose="020B0604020202020204" pitchFamily="34" charset="0"/>
              </a:rPr>
              <a:t/>
            </a:r>
            <a:br>
              <a:rPr lang="ru-RU" sz="105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What is Sustainable Development</a:t>
            </a:r>
            <a:r>
              <a:rPr lang="en-US" sz="2800" b="1" dirty="0" smtClean="0">
                <a:latin typeface="Arial" panose="020B0604020202020204" pitchFamily="34" charset="0"/>
                <a:cs typeface="Arial" panose="020B0604020202020204" pitchFamily="34" charset="0"/>
              </a:rPr>
              <a:t>?</a:t>
            </a:r>
            <a:endParaRPr lang="en-US" sz="2400" b="1"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827584" y="1707654"/>
            <a:ext cx="8280920" cy="3034432"/>
          </a:xfrm>
        </p:spPr>
        <p:txBody>
          <a:bodyPr>
            <a:noAutofit/>
          </a:bodyPr>
          <a:lstStyle/>
          <a:p>
            <a:pPr marL="0" indent="0">
              <a:buNone/>
            </a:pPr>
            <a:r>
              <a:rPr lang="en-US" sz="2400" dirty="0">
                <a:latin typeface="Arial" panose="020B0604020202020204" pitchFamily="34" charset="0"/>
                <a:cs typeface="Arial" panose="020B0604020202020204" pitchFamily="34" charset="0"/>
              </a:rPr>
              <a:t>Sustainable development means, in the words of the 1987 World Commission on Environment, “development that meets the needs of the present without compromising the ability of future generations to meet their own needs.” </a:t>
            </a:r>
            <a:endParaRPr lang="en-US" sz="2400" dirty="0" smtClean="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In </a:t>
            </a:r>
            <a:r>
              <a:rPr lang="en-US" sz="2400" dirty="0">
                <a:latin typeface="Arial" panose="020B0604020202020204" pitchFamily="34" charset="0"/>
                <a:cs typeface="Arial" panose="020B0604020202020204" pitchFamily="34" charset="0"/>
              </a:rPr>
              <a:t>other words, sustainable development is a comprehensive approach to promoting development in ways that do not harm the environment or deplete natural resources so that they still will be available in the future.</a:t>
            </a:r>
            <a:endParaRPr lang="en-US"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212458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195486"/>
            <a:ext cx="6635080" cy="857250"/>
          </a:xfrm>
        </p:spPr>
        <p:txBody>
          <a:bodyPr>
            <a:noAutofit/>
          </a:bodyPr>
          <a:lstStyle/>
          <a:p>
            <a:r>
              <a:rPr lang="ru-RU" sz="2400" b="1" dirty="0">
                <a:latin typeface="Arial" panose="020B0604020202020204" pitchFamily="34" charset="0"/>
                <a:cs typeface="Arial" panose="020B0604020202020204" pitchFamily="34" charset="0"/>
              </a:rPr>
              <a:t/>
            </a:r>
            <a:br>
              <a:rPr lang="ru-RU"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Value Chain and Sustainability</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655676" y="1319956"/>
            <a:ext cx="7247148" cy="3802732"/>
          </a:xfrm>
        </p:spPr>
        <p:txBody>
          <a:bodyPr>
            <a:noAutofit/>
          </a:bodyPr>
          <a:lstStyle/>
          <a:p>
            <a:r>
              <a:rPr lang="en-US" sz="2400" dirty="0">
                <a:latin typeface="Arial" panose="020B0604020202020204" pitchFamily="34" charset="0"/>
                <a:cs typeface="Arial" panose="020B0604020202020204" pitchFamily="34" charset="0"/>
              </a:rPr>
              <a:t>Triple bottom line (abbreviated as TBL or 3BL) is an accounting framework with three parts: social, environmental (or ecological) and financial. These three divisions are also called the three Ps: people, planet and profit, or the "three pillars of sustainability".</a:t>
            </a:r>
          </a:p>
          <a:p>
            <a:r>
              <a:rPr lang="en-US" sz="2400" dirty="0">
                <a:latin typeface="Arial" panose="020B0604020202020204" pitchFamily="34" charset="0"/>
                <a:cs typeface="Arial" panose="020B0604020202020204" pitchFamily="34" charset="0"/>
              </a:rPr>
              <a:t>Some have suggested a fourth pillar, a future oriented approach to sustainability.  The fourth pillar focuses on future generations and </a:t>
            </a:r>
            <a:r>
              <a:rPr lang="en-US" sz="2400" dirty="0">
                <a:solidFill>
                  <a:srgbClr val="FF0000"/>
                </a:solidFill>
                <a:latin typeface="Arial" panose="020B0604020202020204" pitchFamily="34" charset="0"/>
                <a:cs typeface="Arial" panose="020B0604020202020204" pitchFamily="34" charset="0"/>
              </a:rPr>
              <a:t>“Intergenerational Equity”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1985324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02332"/>
            <a:ext cx="6573416" cy="857250"/>
          </a:xfrm>
        </p:spPr>
        <p:txBody>
          <a:bodyPr>
            <a:noAutofit/>
          </a:bodyPr>
          <a:lstStyle/>
          <a:p>
            <a:r>
              <a:rPr lang="en-US" sz="2400" b="1" dirty="0">
                <a:latin typeface="Arial" panose="020B0604020202020204" pitchFamily="34" charset="0"/>
                <a:cs typeface="Arial" panose="020B0604020202020204" pitchFamily="34" charset="0"/>
              </a:rPr>
              <a:t>Strategies to manage </a:t>
            </a:r>
            <a:r>
              <a:rPr lang="en-US" sz="2400" b="1" dirty="0" smtClean="0">
                <a:latin typeface="Arial" panose="020B0604020202020204" pitchFamily="34" charset="0"/>
                <a:cs typeface="Arial" panose="020B0604020202020204" pitchFamily="34" charset="0"/>
              </a:rPr>
              <a:t>sustainability</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endParaRPr lang="ru-RU" sz="2400" b="1" dirty="0">
              <a:latin typeface="Arial" pitchFamily="34" charset="0"/>
              <a:cs typeface="Arial" pitchFamily="34" charset="0"/>
            </a:endParaRPr>
          </a:p>
        </p:txBody>
      </p:sp>
      <p:sp>
        <p:nvSpPr>
          <p:cNvPr id="3" name="Объект 2"/>
          <p:cNvSpPr>
            <a:spLocks noGrp="1"/>
          </p:cNvSpPr>
          <p:nvPr>
            <p:ph idx="1"/>
          </p:nvPr>
        </p:nvSpPr>
        <p:spPr>
          <a:xfrm>
            <a:off x="1719661" y="1059582"/>
            <a:ext cx="7317833" cy="3819871"/>
          </a:xfrm>
        </p:spPr>
        <p:txBody>
          <a:bodyPr>
            <a:normAutofit fontScale="85000" lnSpcReduction="20000"/>
          </a:bodyPr>
          <a:lstStyle/>
          <a:p>
            <a:r>
              <a:rPr lang="en-US" sz="2800" dirty="0">
                <a:solidFill>
                  <a:srgbClr val="FF0000"/>
                </a:solidFill>
                <a:latin typeface="Arial" panose="020B0604020202020204" pitchFamily="34" charset="0"/>
                <a:cs typeface="Arial" panose="020B0604020202020204" pitchFamily="34" charset="0"/>
              </a:rPr>
              <a:t>The People concept </a:t>
            </a:r>
            <a:r>
              <a:rPr lang="en-US" sz="2800" dirty="0">
                <a:latin typeface="Arial" panose="020B0604020202020204" pitchFamily="34" charset="0"/>
                <a:cs typeface="Arial" panose="020B0604020202020204" pitchFamily="34" charset="0"/>
              </a:rPr>
              <a:t>for example can be viewed in three dimensions - The organization needs, the personal needs and the community issues associated with supplying future people into the business. (True Cost  A Documentary)</a:t>
            </a:r>
          </a:p>
          <a:p>
            <a:r>
              <a:rPr lang="en-US" sz="2800" dirty="0">
                <a:solidFill>
                  <a:srgbClr val="FF0000"/>
                </a:solidFill>
                <a:latin typeface="Arial" panose="020B0604020202020204" pitchFamily="34" charset="0"/>
                <a:cs typeface="Arial" panose="020B0604020202020204" pitchFamily="34" charset="0"/>
              </a:rPr>
              <a:t>Profit</a:t>
            </a:r>
            <a:r>
              <a:rPr lang="en-US" sz="2800" dirty="0">
                <a:latin typeface="Arial" panose="020B0604020202020204" pitchFamily="34" charset="0"/>
                <a:cs typeface="Arial" panose="020B0604020202020204" pitchFamily="34" charset="0"/>
              </a:rPr>
              <a:t> is a function of both a healthy revenue stream, which needs a high focus on customer service, coupled with the adoption of a strategy to develop new customers to replace those that exit the market.(Patagonia)</a:t>
            </a:r>
          </a:p>
          <a:p>
            <a:r>
              <a:rPr lang="en-US" sz="2800" dirty="0">
                <a:solidFill>
                  <a:srgbClr val="FF0000"/>
                </a:solidFill>
                <a:latin typeface="Arial" panose="020B0604020202020204" pitchFamily="34" charset="0"/>
                <a:cs typeface="Arial" panose="020B0604020202020204" pitchFamily="34" charset="0"/>
              </a:rPr>
              <a:t>Planet can be described as efforts to Reduce Reuse and Recycle</a:t>
            </a:r>
            <a:endParaRPr lang="" sz="1600" dirty="0">
              <a:latin typeface="Arial" panose="020B0604020202020204" pitchFamily="34" charset="0"/>
              <a:cs typeface="Arial" panose="020B0604020202020204" pitchFamily="34" charset="0"/>
            </a:endParaRPr>
          </a:p>
          <a:p>
            <a:pPr marL="0" indent="0">
              <a:buNone/>
            </a:pPr>
            <a:endParaRPr lang="en-US" sz="1600" dirty="0">
              <a:latin typeface="Arial" pitchFamily="34" charset="0"/>
              <a:cs typeface="Arial" pitchFamily="34" charset="0"/>
            </a:endParaRPr>
          </a:p>
          <a:p>
            <a:pPr marL="0" lvl="0" indent="0">
              <a:buNone/>
            </a:pPr>
            <a:endParaRPr lang="en-US" sz="16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783372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389515"/>
            <a:ext cx="6563072" cy="857250"/>
          </a:xfrm>
        </p:spPr>
        <p:txBody>
          <a:bodyPr>
            <a:noAutofit/>
          </a:bodyPr>
          <a:lstStyle/>
          <a:p>
            <a:r>
              <a:rPr lang="en-US" sz="2400" b="1" dirty="0">
                <a:latin typeface="Arial" panose="020B0604020202020204" pitchFamily="34" charset="0"/>
                <a:cs typeface="Arial" panose="020B0604020202020204" pitchFamily="34" charset="0"/>
              </a:rPr>
              <a:t>Strategies to manage sustainability</a:t>
            </a:r>
            <a:endParaRPr lang="en-US" sz="24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11760" y="1491630"/>
            <a:ext cx="5112568" cy="3215678"/>
          </a:xfrm>
        </p:spPr>
      </p:pic>
    </p:spTree>
    <p:extLst>
      <p:ext uri="{BB962C8B-B14F-4D97-AF65-F5344CB8AC3E}">
        <p14:creationId xmlns:p14="http://schemas.microsoft.com/office/powerpoint/2010/main" val="3031109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369</Words>
  <Application>Microsoft Office PowerPoint</Application>
  <PresentationFormat>Экран (16:9)</PresentationFormat>
  <Paragraphs>42</Paragraphs>
  <Slides>12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12</vt:i4>
      </vt:variant>
    </vt:vector>
  </HeadingPairs>
  <TitlesOfParts>
    <vt:vector size="15" baseType="lpstr">
      <vt:lpstr>Arial</vt:lpstr>
      <vt:lpstr>Calibri</vt:lpstr>
      <vt:lpstr>Тема Office</vt:lpstr>
      <vt:lpstr>AL-FARABI KAZAKH NATIONAL UNIVERSITY</vt:lpstr>
      <vt:lpstr>Презентация PowerPoint</vt:lpstr>
      <vt:lpstr>Lecture plan:</vt:lpstr>
      <vt:lpstr>The purpose of studying the topic :</vt:lpstr>
      <vt:lpstr>Sustainable Development and Globalization</vt:lpstr>
      <vt:lpstr> What is Sustainable Development?</vt:lpstr>
      <vt:lpstr> Value Chain and Sustainability</vt:lpstr>
      <vt:lpstr>Strategies to manage sustainability </vt:lpstr>
      <vt:lpstr>Strategies to manage sustainability</vt:lpstr>
      <vt:lpstr>Strategies to manage sustainability</vt:lpstr>
      <vt:lpstr>Sustainability is all about business.</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aigul.abzhapparova@gmail.com</cp:lastModifiedBy>
  <cp:revision>39</cp:revision>
  <dcterms:created xsi:type="dcterms:W3CDTF">2019-11-06T03:32:13Z</dcterms:created>
  <dcterms:modified xsi:type="dcterms:W3CDTF">2019-12-19T16:48:41Z</dcterms:modified>
</cp:coreProperties>
</file>